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340" r:id="rId2"/>
    <p:sldId id="341" r:id="rId3"/>
    <p:sldId id="310" r:id="rId4"/>
    <p:sldId id="312" r:id="rId5"/>
    <p:sldId id="313" r:id="rId6"/>
    <p:sldId id="314" r:id="rId7"/>
    <p:sldId id="342" r:id="rId8"/>
    <p:sldId id="315" r:id="rId9"/>
    <p:sldId id="343" r:id="rId10"/>
    <p:sldId id="344" r:id="rId11"/>
    <p:sldId id="345" r:id="rId12"/>
    <p:sldId id="346" r:id="rId13"/>
    <p:sldId id="316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swald Light" panose="020B0604020202020204" charset="-52"/>
      <p:regular r:id="rId20"/>
      <p:bold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ukadeti.ru/skazki/paustovskij-stalnoe-kolechko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d2164e8495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d2164e8495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d2164e849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d2164e849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Читать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d2164e849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d2164e849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Читать </a:t>
            </a:r>
            <a:r>
              <a:rPr lang="ru" u="sng" dirty="0">
                <a:solidFill>
                  <a:schemeClr val="hlink"/>
                </a:solidFill>
                <a:hlinkClick r:id="rId3"/>
              </a:rPr>
              <a:t>https://nukadeti.ru/skazki/paustovskij-stalnoe-kolechko</a:t>
            </a:r>
            <a:r>
              <a:rPr lang="ru" dirty="0"/>
              <a:t>  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d2164e849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d2164e849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d2164e849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d2164e849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читать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d2164e8495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d2164e8495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7763424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8611514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8591943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218732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1554021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170792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6141724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9607647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3915073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8085182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587653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30CB8-5041-4683-8950-B87AF0F262B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058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ukadeti.ru/stihi/syn-artillerist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ukadeti.ru/rasskazy/devochka-iz-goroda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ukadeti.ru/rasskazy/galina-mam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GqgX/gXv4hyjDm?weblink=GqgX/gXv4hyjD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hyperlink" Target="https://nukadeti.ru/rasskazy/o-voj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ukadeti.ru/skazki/dragunskij_arbuznyj_pereulok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hyperlink" Target="https://ped-kopilka.ru/shkolnye-prazdniki/den-pobedy/raskazy-o-velikoi-otechestvenoi-voine-1941-1945/raskazy-ob-oborone-sevastopolja-dlja-detei-shkolnogo-vozrasta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ukadeti.ru/skazki/kataev-syn-polka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ukadeti.ru/skazki/paustovskij-stalnoe-kolechko" TargetMode="Externa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ukadeti.ru/rasskazy/na-yalike" TargetMode="Externa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ukadeti.ru/rasskazy/u-klassnoj-doski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ukadeti.ru/rasskazy/devochki-s-vasilevskogo-ostrova" TargetMode="Externa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ukadeti.ru/rasskazy/ulica-mladshego-syna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9;p66"/>
          <p:cNvPicPr preferRelativeResize="0"/>
          <p:nvPr/>
        </p:nvPicPr>
        <p:blipFill rotWithShape="1">
          <a:blip r:embed="rId2">
            <a:alphaModFix/>
          </a:blip>
          <a:srcRect l="331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90;p66"/>
          <p:cNvSpPr txBox="1"/>
          <p:nvPr/>
        </p:nvSpPr>
        <p:spPr>
          <a:xfrm>
            <a:off x="513695" y="0"/>
            <a:ext cx="4879800" cy="323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 b="1" dirty="0" smtClean="0">
                <a:solidFill>
                  <a:srgbClr val="E6DB99"/>
                </a:solidFill>
              </a:rPr>
              <a:t>ПАМЯТЬ</a:t>
            </a:r>
          </a:p>
          <a:p>
            <a:pPr algn="r"/>
            <a:r>
              <a:rPr lang="ru-RU" sz="6600" b="1" dirty="0" smtClean="0">
                <a:solidFill>
                  <a:srgbClr val="E6DB99"/>
                </a:solidFill>
              </a:rPr>
              <a:t>ЖИВЁТ</a:t>
            </a:r>
            <a:endParaRPr sz="6600" b="1" dirty="0">
              <a:solidFill>
                <a:srgbClr val="E6DB99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 b="1" dirty="0">
                <a:solidFill>
                  <a:srgbClr val="E6DB99"/>
                </a:solidFill>
              </a:rPr>
              <a:t>В </a:t>
            </a:r>
            <a:r>
              <a:rPr lang="ru" sz="6600" b="1" dirty="0" smtClean="0">
                <a:solidFill>
                  <a:srgbClr val="E6DB99"/>
                </a:solidFill>
              </a:rPr>
              <a:t>КНИГАХ</a:t>
            </a:r>
            <a:endParaRPr sz="6600" b="1" dirty="0">
              <a:solidFill>
                <a:srgbClr val="E6DB99"/>
              </a:solidFill>
            </a:endParaRPr>
          </a:p>
        </p:txBody>
      </p:sp>
      <p:pic>
        <p:nvPicPr>
          <p:cNvPr id="7" name="Google Shape;45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61" y="2234492"/>
            <a:ext cx="4610759" cy="25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20378" r="13011" b="14630"/>
          <a:stretch/>
        </p:blipFill>
        <p:spPr>
          <a:xfrm rot="20686350">
            <a:off x="5360299" y="1897162"/>
            <a:ext cx="3588329" cy="19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7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1" y="1607125"/>
            <a:ext cx="3728249" cy="2550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0034" y="76200"/>
            <a:ext cx="651163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3600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Симонов</a:t>
            </a:r>
            <a:endParaRPr lang="ru-RU"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«СЫН АРТИЛЛЕРИСТА» </a:t>
            </a:r>
            <a:endParaRPr lang="ru-RU"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1727" y="1835725"/>
            <a:ext cx="22652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Баллада о майоре Дееве и Лёньке, сыне его друга, основанная на реальных событиях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qrcoder.ru/code/?https%3A%2F%2Fnukadeti.ru%2Fstihi%2Fsyn-artillerista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30" y="1685347"/>
            <a:ext cx="2206624" cy="22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5956" y="4079190"/>
            <a:ext cx="3878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https://nukadeti.ru/stihi/syn-artillerista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92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t="35144" r="55482" b="10078"/>
          <a:stretch/>
        </p:blipFill>
        <p:spPr bwMode="auto">
          <a:xfrm>
            <a:off x="278605" y="1514474"/>
            <a:ext cx="3092576" cy="3207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3043" y="0"/>
            <a:ext cx="612219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3600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Воронкова</a:t>
            </a:r>
            <a:endParaRPr lang="ru-RU"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«ДЕВОЧКА ИЗ ГОРОДА» </a:t>
            </a:r>
            <a:endParaRPr lang="ru-RU"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07669" y="39557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https://nukadeti.ru/rasskazy/devochka-iz-goroda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6152" name="Picture 8" descr="http://qrcoder.ru/code/?https%3A%2F%2Fnukadeti.ru%2Frasskazy%2Fdevochka-iz-goroda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42" y="1616471"/>
            <a:ext cx="2042774" cy="20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43324" y="1514474"/>
            <a:ext cx="2200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 девочке-сироте, оказавшейся в годы войны в чужом селе и нашедшей новую семью и дом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8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6" y="978772"/>
            <a:ext cx="3973083" cy="3973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21643" y="-103909"/>
            <a:ext cx="612219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3600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Сусанна Георгиевская</a:t>
            </a:r>
            <a:endParaRPr lang="ru-RU"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«ГАЛИНА МАМА» </a:t>
            </a:r>
            <a:endParaRPr lang="ru-RU"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87091" y="1258536"/>
            <a:ext cx="298565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огда на Советский Союз напали фашисты, молодая женщина ушла воевать на фронт, оставив дочку Галю с бабушкой. Служа связисткой и выполняя боевое задание, героиня получила серьёзное ранение и едва не погибла. За проявленную отвагу женщину наградили орденом Отечественной войны.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://qrcoder.ru/code/?https%3A%2F%2Fnukadeti.ru%2Frasskazy%2Fgalina-mama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92" y="1361601"/>
            <a:ext cx="1870363" cy="18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28926" y="3407173"/>
            <a:ext cx="1734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https://nukadeti.ru/rasskazy/galina-mama</a:t>
            </a:r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4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3"/>
          <p:cNvSpPr txBox="1"/>
          <p:nvPr/>
        </p:nvSpPr>
        <p:spPr>
          <a:xfrm>
            <a:off x="5040250" y="1032436"/>
            <a:ext cx="3449700" cy="345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" b="1" dirty="0">
                <a:solidFill>
                  <a:srgbClr val="990000"/>
                </a:solidFill>
              </a:rPr>
              <a:t>РАССКАЗЫ ОБ ОБОРОНЕ СЕВАСТОПОЛЯ – </a:t>
            </a:r>
            <a:endParaRPr lang="ru-RU" b="1" dirty="0">
              <a:solidFill>
                <a:prstClr val="black"/>
              </a:solidFill>
            </a:endParaRPr>
          </a:p>
          <a:p>
            <a:pPr lvl="0" algn="ctr"/>
            <a:r>
              <a:rPr lang="ru-RU" u="sng" dirty="0">
                <a:solidFill>
                  <a:prstClr val="black"/>
                </a:solidFill>
                <a:hlinkClick r:id="rId3"/>
              </a:rPr>
              <a:t>ССЫЛКА</a:t>
            </a:r>
            <a:endParaRPr lang="ru-RU" u="sng" dirty="0">
              <a:solidFill>
                <a:prstClr val="black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990000"/>
                </a:solidFill>
              </a:rPr>
              <a:t/>
            </a:r>
            <a:br>
              <a:rPr lang="ru" b="1" dirty="0" smtClean="0">
                <a:solidFill>
                  <a:srgbClr val="990000"/>
                </a:solidFill>
              </a:rPr>
            </a:br>
            <a:r>
              <a:rPr lang="ru" b="1" dirty="0" smtClean="0">
                <a:solidFill>
                  <a:srgbClr val="990000"/>
                </a:solidFill>
              </a:rPr>
              <a:t/>
            </a:r>
            <a:br>
              <a:rPr lang="ru" b="1" dirty="0" smtClean="0">
                <a:solidFill>
                  <a:srgbClr val="990000"/>
                </a:solidFill>
              </a:rPr>
            </a:br>
            <a:r>
              <a:rPr lang="ru" b="1" dirty="0" smtClean="0">
                <a:solidFill>
                  <a:srgbClr val="990000"/>
                </a:solidFill>
              </a:rPr>
              <a:t>ДРУГИЕ </a:t>
            </a:r>
            <a:r>
              <a:rPr lang="ru" b="1" dirty="0">
                <a:solidFill>
                  <a:srgbClr val="990000"/>
                </a:solidFill>
              </a:rPr>
              <a:t>ПРОИЗВЕДЕНИЯ О ВОЙНЕ </a:t>
            </a:r>
            <a:r>
              <a:rPr lang="ru" b="1" dirty="0" smtClean="0">
                <a:solidFill>
                  <a:srgbClr val="990000"/>
                </a:solidFill>
              </a:rPr>
              <a:t>ВЫ НАЙДЁТЕ </a:t>
            </a:r>
            <a:r>
              <a:rPr lang="ru" b="1" dirty="0">
                <a:solidFill>
                  <a:srgbClr val="990000"/>
                </a:solidFill>
              </a:rPr>
              <a:t>ТУТ - </a:t>
            </a:r>
            <a:r>
              <a:rPr lang="ru" b="1" u="sng" dirty="0">
                <a:solidFill>
                  <a:schemeClr val="hlink"/>
                </a:solidFill>
                <a:hlinkClick r:id="rId4"/>
              </a:rPr>
              <a:t>ССЫЛКА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lvl="0" algn="ctr">
              <a:lnSpc>
                <a:spcPct val="120000"/>
              </a:lnSpc>
            </a:pP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3" y="228600"/>
            <a:ext cx="3098144" cy="30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454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234" y="1964699"/>
            <a:ext cx="4610759" cy="25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7;p68"/>
          <p:cNvSpPr txBox="1"/>
          <p:nvPr/>
        </p:nvSpPr>
        <p:spPr>
          <a:xfrm>
            <a:off x="1186862" y="6687"/>
            <a:ext cx="69885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ru" sz="3600" dirty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</a:t>
            </a:r>
            <a:r>
              <a:rPr lang="ru" sz="3600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Драгунский</a:t>
            </a:r>
          </a:p>
          <a:p>
            <a:pPr lvl="0" algn="ctr"/>
            <a:r>
              <a:rPr lang="ru" sz="3600" b="1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«АРБУЗНЫЙ ПЕРЕУЛОК» </a:t>
            </a:r>
            <a:endParaRPr lang="ru" sz="3600" dirty="0" smtClean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2252" y="1427943"/>
            <a:ext cx="2285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latin typeface="Times New Roman" panose="02020603050405020304" pitchFamily="18" charset="0"/>
                <a:ea typeface="Oswald Light"/>
                <a:cs typeface="Times New Roman" panose="02020603050405020304" pitchFamily="18" charset="0"/>
                <a:sym typeface="Oswald Light"/>
              </a:rPr>
              <a:t>История о войне, о голоде и о человеческих чувствах. О том, какой необыкновенно вкусной казалась любая еда в войну.</a:t>
            </a:r>
            <a:endParaRPr lang="ru-RU" dirty="0">
              <a:latin typeface="Times New Roman" panose="02020603050405020304" pitchFamily="18" charset="0"/>
              <a:ea typeface="Oswald Light"/>
              <a:cs typeface="Times New Roman" panose="02020603050405020304" pitchFamily="18" charset="0"/>
              <a:sym typeface="Oswald Light"/>
            </a:endParaRPr>
          </a:p>
        </p:txBody>
      </p:sp>
      <p:pic>
        <p:nvPicPr>
          <p:cNvPr id="7" name="Google Shape;408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9631" y="1874090"/>
            <a:ext cx="2100150" cy="20086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782291" y="43136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https://nukadeti.ru/skazki/dragunskij_arbuznyj_pereulok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7"/>
          <a:stretch/>
        </p:blipFill>
        <p:spPr>
          <a:xfrm>
            <a:off x="573798" y="1514768"/>
            <a:ext cx="3006183" cy="23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9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7"/>
          <p:cNvPicPr preferRelativeResize="0"/>
          <p:nvPr/>
        </p:nvPicPr>
        <p:blipFill rotWithShape="1">
          <a:blip r:embed="rId3">
            <a:alphaModFix/>
          </a:blip>
          <a:srcRect t="5169" b="2690"/>
          <a:stretch/>
        </p:blipFill>
        <p:spPr>
          <a:xfrm>
            <a:off x="568404" y="82982"/>
            <a:ext cx="3500949" cy="46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7"/>
          <p:cNvSpPr txBox="1"/>
          <p:nvPr/>
        </p:nvSpPr>
        <p:spPr>
          <a:xfrm>
            <a:off x="1604223" y="138399"/>
            <a:ext cx="69885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ОБ ОБОРОНЕ СЕВАСТОПОЛЯ</a:t>
            </a:r>
            <a:endParaRPr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0" name="Google Shape;400;p67"/>
          <p:cNvSpPr txBox="1"/>
          <p:nvPr/>
        </p:nvSpPr>
        <p:spPr>
          <a:xfrm>
            <a:off x="4533500" y="4154650"/>
            <a:ext cx="36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ЧИТАТЬ ОНЛАЙН - </a:t>
            </a:r>
            <a:r>
              <a:rPr lang="ru" sz="1800" u="sng">
                <a:solidFill>
                  <a:schemeClr val="hlink"/>
                </a:solidFill>
                <a:hlinkClick r:id="rId4"/>
              </a:rPr>
              <a:t>ССЫЛКА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01" name="Google Shape;401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5813" y="1630790"/>
            <a:ext cx="232410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69" descr="Picture background"/>
          <p:cNvPicPr preferRelativeResize="0"/>
          <p:nvPr/>
        </p:nvPicPr>
        <p:blipFill rotWithShape="1">
          <a:blip r:embed="rId3">
            <a:alphaModFix/>
          </a:blip>
          <a:srcRect l="22110" r="22459" b="3034"/>
          <a:stretch/>
        </p:blipFill>
        <p:spPr>
          <a:xfrm>
            <a:off x="444325" y="1333398"/>
            <a:ext cx="3290926" cy="32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9"/>
          <p:cNvSpPr txBox="1"/>
          <p:nvPr/>
        </p:nvSpPr>
        <p:spPr>
          <a:xfrm>
            <a:off x="745550" y="188300"/>
            <a:ext cx="8005200" cy="125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>
                <a:solidFill>
                  <a:schemeClr val="accent6">
                    <a:lumMod val="75000"/>
                  </a:schemeClr>
                </a:solidFill>
              </a:rPr>
              <a:t>Валентин Катаев </a:t>
            </a:r>
            <a:endParaRPr sz="2200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>
              <a:lnSpc>
                <a:spcPct val="120000"/>
              </a:lnSpc>
            </a:pPr>
            <a:r>
              <a:rPr lang="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«СЫН ПОЛКА» </a:t>
            </a:r>
            <a:endParaRPr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" name="Google Shape;418;p69"/>
          <p:cNvSpPr txBox="1"/>
          <p:nvPr/>
        </p:nvSpPr>
        <p:spPr>
          <a:xfrm>
            <a:off x="3735250" y="1567375"/>
            <a:ext cx="24402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ea typeface="Oswald Light"/>
                <a:cs typeface="Times New Roman" panose="02020603050405020304" pitchFamily="18" charset="0"/>
                <a:sym typeface="Oswald Light"/>
              </a:rPr>
              <a:t>Ваня Солнцев остался сиротой, его усыновил целый полк.</a:t>
            </a:r>
            <a:endParaRPr dirty="0">
              <a:latin typeface="Times New Roman" panose="02020603050405020304" pitchFamily="18" charset="0"/>
              <a:ea typeface="Oswald Light"/>
              <a:cs typeface="Times New Roman" panose="02020603050405020304" pitchFamily="18" charset="0"/>
              <a:sym typeface="Oswal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ea typeface="Oswald Light"/>
                <a:cs typeface="Times New Roman" panose="02020603050405020304" pitchFamily="18" charset="0"/>
                <a:sym typeface="Oswald Light"/>
              </a:rPr>
              <a:t>Книга учит мужеству, выдержке, труду, умению находить в себе силы в самых отчаянных ситуациях.</a:t>
            </a:r>
            <a:endParaRPr dirty="0">
              <a:latin typeface="Times New Roman" panose="02020603050405020304" pitchFamily="18" charset="0"/>
              <a:ea typeface="Oswald Light"/>
              <a:cs typeface="Times New Roman" panose="02020603050405020304" pitchFamily="18" charset="0"/>
              <a:sym typeface="Oswald Light"/>
            </a:endParaRPr>
          </a:p>
        </p:txBody>
      </p:sp>
      <p:pic>
        <p:nvPicPr>
          <p:cNvPr id="419" name="Google Shape;41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948" y="1660661"/>
            <a:ext cx="2368802" cy="23073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735250" y="4319773"/>
            <a:ext cx="4336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u="sng" dirty="0" smtClean="0">
                <a:solidFill>
                  <a:schemeClr val="hlink"/>
                </a:solidFill>
                <a:hlinkClick r:id="rId5"/>
              </a:rPr>
              <a:t>https://nukadeti.ru/skazki/kataev-syn-polka</a:t>
            </a:r>
            <a:r>
              <a:rPr lang="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0"/>
          <p:cNvSpPr txBox="1"/>
          <p:nvPr/>
        </p:nvSpPr>
        <p:spPr>
          <a:xfrm>
            <a:off x="465107" y="-45055"/>
            <a:ext cx="8238600" cy="151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i="1" dirty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Паустовский </a:t>
            </a:r>
            <a:endParaRPr sz="3600" i="1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«СТАЛЬНОЕ КОЛЕЧКО» </a:t>
            </a:r>
            <a:endParaRPr lang="ru-RU"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6" name="Google Shape;426;p70" descr="Picture backgroun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75" y="1611575"/>
            <a:ext cx="3902125" cy="27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2815" y="1469175"/>
            <a:ext cx="2250725" cy="225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70"/>
          <p:cNvSpPr txBox="1"/>
          <p:nvPr/>
        </p:nvSpPr>
        <p:spPr>
          <a:xfrm>
            <a:off x="4057948" y="1240575"/>
            <a:ext cx="19947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ea typeface="Oswald Light"/>
                <a:cs typeface="Times New Roman" panose="02020603050405020304" pitchFamily="18" charset="0"/>
                <a:sym typeface="Oswald Light"/>
              </a:rPr>
              <a:t>Один из солдат дарит девочке стальное колечко. Какой волшебной силой обладает это неприметное украшение, узнайте вместе с детьми из произведения.</a:t>
            </a:r>
            <a:endParaRPr dirty="0">
              <a:latin typeface="Times New Roman" panose="02020603050405020304" pitchFamily="18" charset="0"/>
              <a:ea typeface="Oswald Light"/>
              <a:cs typeface="Times New Roman" panose="02020603050405020304" pitchFamily="18" charset="0"/>
              <a:sym typeface="Oswald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07698" y="4129479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" u="sng" dirty="0" smtClean="0">
                <a:solidFill>
                  <a:schemeClr val="hlink"/>
                </a:solidFill>
                <a:hlinkClick r:id="rId5"/>
              </a:rPr>
              <a:t>https://nukadeti.ru/skazki/paustovskij-stalnoe-kolechko</a:t>
            </a:r>
            <a:r>
              <a:rPr lang="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1"/>
          <p:cNvSpPr txBox="1"/>
          <p:nvPr/>
        </p:nvSpPr>
        <p:spPr>
          <a:xfrm>
            <a:off x="378600" y="-29086"/>
            <a:ext cx="8080800" cy="151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Пантелеев </a:t>
            </a:r>
            <a:endParaRPr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ЯЛИКЕ» </a:t>
            </a:r>
            <a:endParaRPr lang="ru-RU"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5" name="Google Shape;435;p71"/>
          <p:cNvPicPr preferRelativeResize="0"/>
          <p:nvPr/>
        </p:nvPicPr>
        <p:blipFill rotWithShape="1">
          <a:blip r:embed="rId3">
            <a:alphaModFix/>
          </a:blip>
          <a:srcRect t="14109" b="11552"/>
          <a:stretch/>
        </p:blipFill>
        <p:spPr>
          <a:xfrm>
            <a:off x="400950" y="1485144"/>
            <a:ext cx="3505301" cy="26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3311" y="1435225"/>
            <a:ext cx="2221650" cy="22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71"/>
          <p:cNvSpPr txBox="1"/>
          <p:nvPr/>
        </p:nvSpPr>
        <p:spPr>
          <a:xfrm>
            <a:off x="3965676" y="1485144"/>
            <a:ext cx="2055300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ea typeface="Oswald Light"/>
                <a:cs typeface="Times New Roman" panose="02020603050405020304" pitchFamily="18" charset="0"/>
                <a:sym typeface="Oswald Light"/>
              </a:rPr>
              <a:t>Мальчик Матвей переправляет людей через Неву на своем ялике неподалеку от Каменного моста. Однажды знакомится с военным …</a:t>
            </a:r>
            <a:endParaRPr dirty="0">
              <a:latin typeface="Times New Roman" panose="02020603050405020304" pitchFamily="18" charset="0"/>
              <a:ea typeface="Oswald Light"/>
              <a:cs typeface="Times New Roman" panose="02020603050405020304" pitchFamily="18" charset="0"/>
              <a:sym typeface="Oswald Light"/>
            </a:endParaRPr>
          </a:p>
        </p:txBody>
      </p:sp>
      <p:sp>
        <p:nvSpPr>
          <p:cNvPr id="438" name="Google Shape;438;p71"/>
          <p:cNvSpPr txBox="1"/>
          <p:nvPr/>
        </p:nvSpPr>
        <p:spPr>
          <a:xfrm>
            <a:off x="677750" y="3982125"/>
            <a:ext cx="290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>
                <a:solidFill>
                  <a:srgbClr val="B7B7B7"/>
                </a:solidFill>
              </a:rPr>
              <a:t>Ялик* - лодка, шлюпка…</a:t>
            </a:r>
            <a:endParaRPr sz="1800" i="1">
              <a:solidFill>
                <a:srgbClr val="B7B7B7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62937" y="4195559"/>
            <a:ext cx="3769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https://nukadeti.ru/rasskazy/na-yalike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/>
          <a:stretch/>
        </p:blipFill>
        <p:spPr>
          <a:xfrm>
            <a:off x="214744" y="1598979"/>
            <a:ext cx="3340244" cy="229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Google Shape;433;p71"/>
          <p:cNvSpPr txBox="1"/>
          <p:nvPr/>
        </p:nvSpPr>
        <p:spPr>
          <a:xfrm>
            <a:off x="378600" y="-88433"/>
            <a:ext cx="8080800" cy="151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Кассиль</a:t>
            </a:r>
            <a:endParaRPr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КЛАССНОЙ ДОСКИ» </a:t>
            </a:r>
            <a:endParaRPr lang="ru-RU" sz="36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4933" y="1303494"/>
            <a:ext cx="52634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одного школьного урока, прерванного вторжением немецких солдат. Фашисты взяли в заложники детей и их любимую учительницу, собираясь выведать расположение партизанского отряда. Они самонадеянно полагали, что школьники быстро испугаются и выдадут важную информацию. Но ребята не сломались под угрозами </a:t>
            </a:r>
          </a:p>
          <a:p>
            <a:pPr algn="ctr"/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немцев.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1117" y="4196309"/>
            <a:ext cx="4435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https://nukadeti.ru/rasskazy/u-klassnoj-doski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76" y="3033134"/>
            <a:ext cx="2045480" cy="20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9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2"/>
          <p:cNvSpPr txBox="1"/>
          <p:nvPr/>
        </p:nvSpPr>
        <p:spPr>
          <a:xfrm>
            <a:off x="444325" y="188300"/>
            <a:ext cx="8080800" cy="121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Яковлев</a:t>
            </a:r>
            <a:endParaRPr sz="28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ru-RU" sz="2800" b="1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«ДЕВОЧКИ С ВАСИЛЬЕВСКОГО ОСТРОВА» </a:t>
            </a:r>
            <a:endParaRPr lang="ru-RU" sz="28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5" name="Google Shape;445;p72"/>
          <p:cNvPicPr preferRelativeResize="0"/>
          <p:nvPr/>
        </p:nvPicPr>
        <p:blipFill rotWithShape="1">
          <a:blip r:embed="rId3">
            <a:alphaModFix/>
          </a:blip>
          <a:srcRect l="12637" r="5989"/>
          <a:stretch/>
        </p:blipFill>
        <p:spPr>
          <a:xfrm>
            <a:off x="543450" y="1424675"/>
            <a:ext cx="3304800" cy="309410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72"/>
          <p:cNvSpPr txBox="1"/>
          <p:nvPr/>
        </p:nvSpPr>
        <p:spPr>
          <a:xfrm>
            <a:off x="3848250" y="1225700"/>
            <a:ext cx="2364600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latin typeface="Times New Roman" panose="02020603050405020304" pitchFamily="18" charset="0"/>
                <a:ea typeface="Oswald Light"/>
                <a:cs typeface="Times New Roman" panose="02020603050405020304" pitchFamily="18" charset="0"/>
                <a:sym typeface="Oswald Light"/>
              </a:rPr>
              <a:t>У школьницы Вали есть подруга-соседка — Таня Савичева. Эта девочка не пережила войну, но навсегда осталась в сердцах миллионов детей и взрослых. Валя мечтает поучаствовать в создании Таниного памятника и её желание исполняется </a:t>
            </a:r>
            <a:endParaRPr sz="1600" dirty="0">
              <a:latin typeface="Times New Roman" panose="02020603050405020304" pitchFamily="18" charset="0"/>
              <a:ea typeface="Oswald Light"/>
              <a:cs typeface="Times New Roman" panose="02020603050405020304" pitchFamily="18" charset="0"/>
              <a:sym typeface="Oswald Light"/>
            </a:endParaRPr>
          </a:p>
        </p:txBody>
      </p:sp>
      <p:pic>
        <p:nvPicPr>
          <p:cNvPr id="447" name="Google Shape;44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0300" y="1424675"/>
            <a:ext cx="2355300" cy="23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322618" y="41187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" u="sng" dirty="0" smtClean="0">
                <a:solidFill>
                  <a:schemeClr val="hlink"/>
                </a:solidFill>
                <a:hlinkClick r:id="rId5"/>
              </a:rPr>
              <a:t>https://nukadeti.ru/rasskazy/devochki-s-vasilevskogo-ostrova</a:t>
            </a:r>
            <a:r>
              <a:rPr lang="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91" y="1214292"/>
            <a:ext cx="2559916" cy="3379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9840" y="1214292"/>
            <a:ext cx="2784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Улица младшего сына — повесть Льва Кассиля, основанная на реальных событиях. Автор рассказал о жизни Володи Дубинина — пионера-героя, помогавшего бороться с фашистами во время Великой Отечественной войны.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5285" y="-87454"/>
            <a:ext cx="639387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3200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Кассиль</a:t>
            </a:r>
            <a:endParaRPr lang="ru-RU" sz="32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ru-RU" sz="3200" b="1" dirty="0" smtClean="0">
                <a:solidFill>
                  <a:srgbClr val="3A5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«УЛИЦА МЛАДШЕГО СЫНА» </a:t>
            </a:r>
            <a:endParaRPr lang="ru-RU" sz="3200" dirty="0">
              <a:solidFill>
                <a:srgbClr val="3A5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04856" y="41317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https://nukadeti.ru/rasskazy/ulica-mladshego-syna</a:t>
            </a:r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4100" name="Picture 4" descr="http://qrcoder.ru/code/?https%3A%2F%2Fnukadeti.ru%2Frasskazy%2Fulica-mladshego-syna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32" y="1112457"/>
            <a:ext cx="2561359" cy="256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2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424</Words>
  <Application>Microsoft Office PowerPoint</Application>
  <PresentationFormat>Экран (16:9)</PresentationFormat>
  <Paragraphs>54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Times New Roman</vt:lpstr>
      <vt:lpstr>Arial</vt:lpstr>
      <vt:lpstr>Calibri</vt:lpstr>
      <vt:lpstr>Oswald Light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15</cp:revision>
  <dcterms:modified xsi:type="dcterms:W3CDTF">2025-02-26T17:28:09Z</dcterms:modified>
</cp:coreProperties>
</file>